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60" r:id="rId4"/>
    <p:sldId id="305" r:id="rId5"/>
    <p:sldId id="269" r:id="rId6"/>
    <p:sldId id="268" r:id="rId7"/>
    <p:sldId id="267" r:id="rId8"/>
    <p:sldId id="266" r:id="rId9"/>
    <p:sldId id="265" r:id="rId10"/>
    <p:sldId id="277" r:id="rId11"/>
    <p:sldId id="288" r:id="rId12"/>
    <p:sldId id="300" r:id="rId13"/>
    <p:sldId id="301" r:id="rId14"/>
    <p:sldId id="259" r:id="rId15"/>
    <p:sldId id="270" r:id="rId16"/>
    <p:sldId id="281" r:id="rId17"/>
    <p:sldId id="273" r:id="rId18"/>
    <p:sldId id="274" r:id="rId19"/>
    <p:sldId id="275" r:id="rId20"/>
    <p:sldId id="291" r:id="rId21"/>
    <p:sldId id="290" r:id="rId22"/>
    <p:sldId id="294" r:id="rId2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Hodgson" initials="CH" lastIdx="1" clrIdx="0">
    <p:extLst>
      <p:ext uri="{19B8F6BF-5375-455C-9EA6-DF929625EA0E}">
        <p15:presenceInfo xmlns:p15="http://schemas.microsoft.com/office/powerpoint/2012/main" userId="S::chodgson@johnmoore.gloucs.sch.uk::171cd8e3-8c45-42f6-9b47-08517a8416d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86452" autoAdjust="0"/>
  </p:normalViewPr>
  <p:slideViewPr>
    <p:cSldViewPr>
      <p:cViewPr varScale="1">
        <p:scale>
          <a:sx n="96" d="100"/>
          <a:sy n="96" d="100"/>
        </p:scale>
        <p:origin x="191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07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6-15T14:01:28.589" idx="1">
    <p:pos x="4493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E37BA-01FD-459E-8ABB-E370CCD2F7E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21F4D-96CF-4E13-920C-24201065F7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68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850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82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942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C600D-94A5-47A3-9472-0FACD640972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494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4097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57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125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53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9247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6280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5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093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461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881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03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383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00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634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97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333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879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E21F4D-96CF-4E13-920C-24201065F7F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91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100000">
              <a:srgbClr val="F0EBD5">
                <a:alpha val="22000"/>
                <a:lumMod val="34000"/>
                <a:lumOff val="66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F5E189C-8A0E-48DB-8076-E54EC27FA67F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0DD63A0-2CD0-4D8B-B015-6AFD59DB675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johnmoore.gloucs.sch.uk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043" y="1902789"/>
            <a:ext cx="7772400" cy="1780108"/>
          </a:xfrm>
        </p:spPr>
        <p:txBody>
          <a:bodyPr>
            <a:normAutofit/>
          </a:bodyPr>
          <a:lstStyle/>
          <a:p>
            <a:r>
              <a:rPr lang="en-GB" sz="7200" b="1" dirty="0">
                <a:solidFill>
                  <a:schemeClr val="bg2">
                    <a:lumMod val="25000"/>
                  </a:schemeClr>
                </a:solidFill>
              </a:rPr>
              <a:t>Welcome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7136" y="3697096"/>
            <a:ext cx="7632848" cy="1800200"/>
          </a:xfrm>
        </p:spPr>
        <p:txBody>
          <a:bodyPr>
            <a:normAutofit/>
          </a:bodyPr>
          <a:lstStyle/>
          <a:p>
            <a:r>
              <a:rPr lang="en-GB" altLang="en-US" sz="4400" dirty="0">
                <a:solidFill>
                  <a:schemeClr val="bg2">
                    <a:lumMod val="25000"/>
                  </a:schemeClr>
                </a:solidFill>
              </a:rPr>
              <a:t>Parents of </a:t>
            </a:r>
          </a:p>
          <a:p>
            <a:r>
              <a:rPr lang="en-GB" altLang="en-US" sz="4400" dirty="0">
                <a:solidFill>
                  <a:schemeClr val="bg2">
                    <a:lumMod val="25000"/>
                  </a:schemeClr>
                </a:solidFill>
              </a:rPr>
              <a:t>Foundation Stage Children 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6D1D1E-B40C-418C-8B81-B9881D36173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772" y="571771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9A5DF-A4F5-462F-B2D5-4ACD789E96D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F3F55A-171C-FC98-AC8C-05C60BDF11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288" b="3756"/>
          <a:stretch/>
        </p:blipFill>
        <p:spPr>
          <a:xfrm>
            <a:off x="4124447" y="407320"/>
            <a:ext cx="2315982" cy="20891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0E40C1-5418-4346-8302-E64EE2065B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37" r="7908" b="37078"/>
          <a:stretch/>
        </p:blipFill>
        <p:spPr>
          <a:xfrm>
            <a:off x="1666565" y="373110"/>
            <a:ext cx="2315982" cy="21233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604C0F-BEDD-4DEE-B15F-281652DA1B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803" t="22342" r="14422" b="36564"/>
          <a:stretch/>
        </p:blipFill>
        <p:spPr>
          <a:xfrm>
            <a:off x="6533432" y="407321"/>
            <a:ext cx="2371801" cy="208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69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8956" y="371751"/>
            <a:ext cx="7772400" cy="137975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 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Early Years Foundation Stage Curriculum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1" y="1751502"/>
            <a:ext cx="8496944" cy="3947639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bg2">
                    <a:lumMod val="25000"/>
                  </a:schemeClr>
                </a:solidFill>
              </a:rPr>
              <a:t>The Reception Year is a continuation and the final year of The Early Years Foundation Stage (EYFS)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bg2">
                    <a:lumMod val="25000"/>
                  </a:schemeClr>
                </a:solidFill>
              </a:rPr>
              <a:t>7 Areas of Learning: 	</a:t>
            </a:r>
            <a:r>
              <a:rPr lang="en-GB" altLang="en-US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Communication, Language, </a:t>
            </a:r>
          </a:p>
          <a:p>
            <a:pPr algn="l">
              <a:lnSpc>
                <a:spcPct val="80000"/>
              </a:lnSpc>
            </a:pPr>
            <a:r>
              <a:rPr lang="en-GB" altLang="en-US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	Physical Development, </a:t>
            </a:r>
          </a:p>
          <a:p>
            <a:pPr algn="l">
              <a:lnSpc>
                <a:spcPct val="80000"/>
              </a:lnSpc>
            </a:pPr>
            <a:r>
              <a:rPr lang="en-GB" altLang="en-US" sz="2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	Personal, Social &amp; Emotional, </a:t>
            </a:r>
          </a:p>
          <a:p>
            <a:pPr lvl="5" algn="l">
              <a:lnSpc>
                <a:spcPct val="80000"/>
              </a:lnSpc>
            </a:pPr>
            <a:r>
              <a:rPr lang="en-GB" altLang="en-US" sz="2200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en-GB" altLang="en-US" sz="2200" dirty="0">
                <a:solidFill>
                  <a:schemeClr val="accent2">
                    <a:lumMod val="50000"/>
                  </a:schemeClr>
                </a:solidFill>
              </a:rPr>
              <a:t>Literacy,</a:t>
            </a:r>
          </a:p>
          <a:p>
            <a:pPr algn="l">
              <a:lnSpc>
                <a:spcPct val="80000"/>
              </a:lnSpc>
            </a:pPr>
            <a:r>
              <a:rPr lang="en-GB" altLang="en-US" sz="2200" dirty="0">
                <a:solidFill>
                  <a:schemeClr val="accent2">
                    <a:lumMod val="50000"/>
                  </a:schemeClr>
                </a:solidFill>
              </a:rPr>
              <a:t>			Mathematics,			</a:t>
            </a:r>
          </a:p>
          <a:p>
            <a:pPr algn="l">
              <a:lnSpc>
                <a:spcPct val="80000"/>
              </a:lnSpc>
            </a:pPr>
            <a:r>
              <a:rPr lang="en-GB" altLang="en-US" sz="2200" dirty="0">
                <a:solidFill>
                  <a:schemeClr val="accent2">
                    <a:lumMod val="50000"/>
                  </a:schemeClr>
                </a:solidFill>
              </a:rPr>
              <a:t>			Understanding the World, </a:t>
            </a:r>
          </a:p>
          <a:p>
            <a:pPr algn="l">
              <a:lnSpc>
                <a:spcPct val="80000"/>
              </a:lnSpc>
            </a:pPr>
            <a:r>
              <a:rPr lang="en-GB" altLang="en-US" sz="2200" dirty="0">
                <a:solidFill>
                  <a:schemeClr val="accent2">
                    <a:lumMod val="50000"/>
                  </a:schemeClr>
                </a:solidFill>
              </a:rPr>
              <a:t>			Expressive Arts &amp; Design, 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en-US" sz="22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bg2">
                    <a:lumMod val="25000"/>
                  </a:schemeClr>
                </a:solidFill>
              </a:rPr>
              <a:t>Practical Activities 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200" dirty="0">
                <a:solidFill>
                  <a:schemeClr val="bg2">
                    <a:lumMod val="25000"/>
                  </a:schemeClr>
                </a:solidFill>
              </a:rPr>
              <a:t>Electronic Learning Journeys – via Tapestry &amp; Reach More Parents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68C7E-0567-4DCA-86E9-6A92CE5849B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994D12-1D8C-4913-BDF5-1936814760E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584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612" y="260648"/>
            <a:ext cx="7772400" cy="137975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Assessment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05911" y="1693078"/>
            <a:ext cx="8496944" cy="4061168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tx2"/>
                </a:solidFill>
              </a:rPr>
              <a:t>As a school we carry out a baseline assessment which will take place during the first half-term. Judgements will be made through observations by the class teacher and teaching partner. We will also complete the statutory government baseline assessment.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Assessments are made throughout the year and recorded in a variety of ways: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Electronic Learning Journeys - Tapestry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Books (Maths and English)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Observations from staff</a:t>
            </a:r>
          </a:p>
          <a:p>
            <a:pPr algn="l">
              <a:lnSpc>
                <a:spcPct val="80000"/>
              </a:lnSpc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D95547-718F-475C-BB83-AEFD6EC103A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D4E34A-A738-411A-BA4D-373E510158A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8079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52728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A day in Reception…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6651" y="1303701"/>
            <a:ext cx="4844985" cy="4717587"/>
          </a:xfrm>
        </p:spPr>
        <p:txBody>
          <a:bodyPr>
            <a:noAutofit/>
          </a:bodyPr>
          <a:lstStyle/>
          <a:p>
            <a:r>
              <a:rPr lang="en-GB" sz="2000" dirty="0">
                <a:latin typeface="SassoonPrimaryInfant" pitchFamily="2" charset="0"/>
              </a:rPr>
              <a:t>8:30-8:45 Arrive at school tabletop activities</a:t>
            </a:r>
          </a:p>
          <a:p>
            <a:r>
              <a:rPr lang="en-GB" sz="2000" dirty="0">
                <a:latin typeface="SassoonPrimaryInfant" pitchFamily="2" charset="0"/>
              </a:rPr>
              <a:t>8:45-9:00 Register &amp; lunch register</a:t>
            </a:r>
          </a:p>
          <a:p>
            <a:r>
              <a:rPr lang="en-GB" sz="2000" dirty="0">
                <a:latin typeface="SassoonPrimaryInfant" pitchFamily="2" charset="0"/>
              </a:rPr>
              <a:t>9:00-9:25 Phonics </a:t>
            </a:r>
          </a:p>
          <a:p>
            <a:r>
              <a:rPr lang="en-GB" sz="2000" dirty="0">
                <a:latin typeface="SassoonPrimaryInfant" pitchFamily="2" charset="0"/>
              </a:rPr>
              <a:t>9:25-10:00 Maths/English (in-put and group activities)</a:t>
            </a:r>
          </a:p>
          <a:p>
            <a:r>
              <a:rPr lang="en-GB" sz="2000" dirty="0">
                <a:latin typeface="SassoonPrimaryInfant" pitchFamily="2" charset="0"/>
              </a:rPr>
              <a:t>10:00-10:15 Break time</a:t>
            </a:r>
          </a:p>
          <a:p>
            <a:r>
              <a:rPr lang="en-GB" sz="2000" dirty="0">
                <a:latin typeface="SassoonPrimaryInfant" pitchFamily="2" charset="0"/>
              </a:rPr>
              <a:t>10:15-10:45 Snack and story in class </a:t>
            </a:r>
          </a:p>
          <a:p>
            <a:r>
              <a:rPr lang="en-GB" sz="2000" dirty="0">
                <a:latin typeface="SassoonPrimaryInfant" pitchFamily="2" charset="0"/>
              </a:rPr>
              <a:t>10:45-11:45 English/Maths (in-put and group activities)</a:t>
            </a:r>
          </a:p>
          <a:p>
            <a:r>
              <a:rPr lang="en-GB" sz="2000" dirty="0">
                <a:latin typeface="SassoonPrimaryInfant" pitchFamily="2" charset="0"/>
              </a:rPr>
              <a:t>11:45-12:00 Rhymes/story </a:t>
            </a:r>
          </a:p>
          <a:p>
            <a:pPr marL="0" indent="0">
              <a:buNone/>
            </a:pPr>
            <a:r>
              <a:rPr lang="en-GB" sz="2000" dirty="0">
                <a:latin typeface="SassoonPrimaryInfant" pitchFamily="2" charset="0"/>
              </a:rPr>
              <a:t>    whilst we get ready for lunch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7C70A0-D2BB-4DEF-BE6F-0BDC649D7E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079" y="5775458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1D39E3-89FF-47F4-A4D3-B8B60D7A343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188640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A43962-0FF8-4F0C-884B-1EAC9DFAB0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01" t="6951" r="-400" b="15785"/>
          <a:stretch/>
        </p:blipFill>
        <p:spPr>
          <a:xfrm>
            <a:off x="5940152" y="947799"/>
            <a:ext cx="2168814" cy="2574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822D49-530A-4D8B-A9F3-D02692BD25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1" t="29001" r="3800" b="22700"/>
          <a:stretch/>
        </p:blipFill>
        <p:spPr>
          <a:xfrm>
            <a:off x="5508104" y="3579772"/>
            <a:ext cx="2983377" cy="20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6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A day in Reception…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987532"/>
            <a:ext cx="6586111" cy="5256584"/>
          </a:xfrm>
        </p:spPr>
        <p:txBody>
          <a:bodyPr>
            <a:normAutofit/>
          </a:bodyPr>
          <a:lstStyle/>
          <a:p>
            <a:r>
              <a:rPr lang="en-GB" dirty="0">
                <a:latin typeface="SassoonPrimaryInfant" pitchFamily="2" charset="0"/>
              </a:rPr>
              <a:t>12:00-1:00 Lunchtime </a:t>
            </a:r>
          </a:p>
          <a:p>
            <a:r>
              <a:rPr lang="en-GB" dirty="0">
                <a:latin typeface="SassoonPrimaryInfant" pitchFamily="2" charset="0"/>
              </a:rPr>
              <a:t>1:00-1:10 Register</a:t>
            </a:r>
          </a:p>
          <a:p>
            <a:r>
              <a:rPr lang="en-GB" dirty="0">
                <a:latin typeface="SassoonPrimaryInfant" pitchFamily="2" charset="0"/>
              </a:rPr>
              <a:t>1:10-1:20 Mini Maths (Short Maths session)</a:t>
            </a:r>
          </a:p>
          <a:p>
            <a:r>
              <a:rPr lang="en-GB" dirty="0">
                <a:latin typeface="SassoonPrimaryInfant" pitchFamily="2" charset="0"/>
              </a:rPr>
              <a:t>1:20-2:15 Topic &amp; child-initiated learning  </a:t>
            </a:r>
          </a:p>
          <a:p>
            <a:r>
              <a:rPr lang="en-GB" dirty="0">
                <a:latin typeface="SassoonPrimaryInfant" pitchFamily="2" charset="0"/>
              </a:rPr>
              <a:t>2:20-2:35 Snack</a:t>
            </a:r>
          </a:p>
          <a:p>
            <a:r>
              <a:rPr lang="en-GB" dirty="0">
                <a:latin typeface="SassoonPrimaryInfant" pitchFamily="2" charset="0"/>
              </a:rPr>
              <a:t>2:40-3:00 Assembly</a:t>
            </a:r>
          </a:p>
          <a:p>
            <a:r>
              <a:rPr lang="en-GB" dirty="0">
                <a:latin typeface="SassoonPrimaryInfant" pitchFamily="2" charset="0"/>
              </a:rPr>
              <a:t>3:10 Home time</a:t>
            </a:r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8AA69E-9C84-4E76-A627-CC824A29DEC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96B478-9819-4B1E-8EB8-51AC9CCDD7F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4FE180-CAC2-43E9-A81A-3EC70FC3F2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01" t="10101" r="7351" b="12201"/>
          <a:stretch/>
        </p:blipFill>
        <p:spPr>
          <a:xfrm>
            <a:off x="6506556" y="1353548"/>
            <a:ext cx="1728192" cy="2115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C70494-F890-49A1-8900-3B51C4C03D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88" t="4936" b="16863"/>
          <a:stretch/>
        </p:blipFill>
        <p:spPr>
          <a:xfrm>
            <a:off x="5912475" y="3697335"/>
            <a:ext cx="2774325" cy="174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13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260648"/>
            <a:ext cx="7772400" cy="1379750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Uniform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7135" y="1784414"/>
            <a:ext cx="4136504" cy="4165231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NAME ALL ITEMS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We use an online system for ordering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Black shoes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Low heels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No open toe sandals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Wellies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All in one puddle suit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368552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bg2">
                    <a:lumMod val="25000"/>
                  </a:schemeClr>
                </a:solidFill>
              </a:rPr>
              <a:t>Shoes with Velcro or easy buckles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>
                <a:solidFill>
                  <a:schemeClr val="bg2">
                    <a:lumMod val="25000"/>
                  </a:schemeClr>
                </a:solidFill>
              </a:rPr>
              <a:t>Elasticated </a:t>
            </a: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trousers 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Skirts / Dresses without complex fastenings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No jewellery, only stud earrings</a:t>
            </a: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Slippers – with a good grip on the sole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58EF64-439E-4A71-81DD-2963C22512D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71" y="5857425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EAE76A-D818-4DC8-AFF2-5A19271ED1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" y="465386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erson wearing a frog costume&#10;&#10;Description automatically generated with low confidence">
            <a:extLst>
              <a:ext uri="{FF2B5EF4-FFF2-40B4-BE49-F238E27FC236}">
                <a16:creationId xmlns:a16="http://schemas.microsoft.com/office/drawing/2014/main" id="{30F1A3BB-BD63-4450-8BE6-416B255C88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1" t="16783" b="9877"/>
          <a:stretch/>
        </p:blipFill>
        <p:spPr>
          <a:xfrm rot="5400000">
            <a:off x="5849457" y="362351"/>
            <a:ext cx="1606333" cy="950338"/>
          </a:xfrm>
          <a:prstGeom prst="rect">
            <a:avLst/>
          </a:prstGeom>
        </p:spPr>
      </p:pic>
      <p:pic>
        <p:nvPicPr>
          <p:cNvPr id="12" name="Picture 11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24A1E57D-5395-4E2B-A91F-E648D93B43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9915" b="16144"/>
          <a:stretch/>
        </p:blipFill>
        <p:spPr>
          <a:xfrm rot="5400000">
            <a:off x="1466262" y="377121"/>
            <a:ext cx="1576215" cy="95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62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183" y="450530"/>
            <a:ext cx="7772400" cy="1007305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PE kit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54544" y="1823916"/>
            <a:ext cx="4136504" cy="4165232"/>
          </a:xfrm>
        </p:spPr>
        <p:txBody>
          <a:bodyPr>
            <a:noAutofit/>
          </a:bodyPr>
          <a:lstStyle/>
          <a:p>
            <a:pPr marL="533400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tx2"/>
                </a:solidFill>
              </a:rPr>
              <a:t>Jade T-shirt with school logo &amp; navy shorts</a:t>
            </a:r>
          </a:p>
          <a:p>
            <a:pPr marL="533400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tx2"/>
                </a:solidFill>
              </a:rPr>
              <a:t>In a PE backpack</a:t>
            </a:r>
          </a:p>
          <a:p>
            <a:pPr marL="533400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tx2"/>
                </a:solidFill>
              </a:rPr>
              <a:t>All kit named</a:t>
            </a:r>
          </a:p>
          <a:p>
            <a:pPr algn="l"/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304079" y="2818628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  Earrings:</a:t>
            </a:r>
          </a:p>
          <a:p>
            <a:pPr marL="990600" lvl="1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Studs only</a:t>
            </a:r>
          </a:p>
          <a:p>
            <a:pPr marL="990600" lvl="1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On PE days leave out</a:t>
            </a:r>
          </a:p>
          <a:p>
            <a:pPr marL="990600" lvl="1" indent="-5334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Or cover with micropore tape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2F7EAA-365F-4665-8C42-0676023908B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1A7EFA-E458-4F74-9DE8-0976E3FD210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D967E8-1096-403C-A95C-2C8FE11C28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98" t="11863" r="2202" b="25616"/>
          <a:stretch/>
        </p:blipFill>
        <p:spPr>
          <a:xfrm>
            <a:off x="6201107" y="452915"/>
            <a:ext cx="2239476" cy="247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13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612" y="37088"/>
            <a:ext cx="7772400" cy="103783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Outdoor Learning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F54682-5DEA-4BAD-A466-9D64673F765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C1CACD-D292-4E49-AE65-F0B06307435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27804" y="4592842"/>
            <a:ext cx="2561033" cy="2054004"/>
          </a:xfrm>
          <a:prstGeom prst="wedgeEllipseCallout">
            <a:avLst>
              <a:gd name="adj1" fmla="val 74960"/>
              <a:gd name="adj2" fmla="val -358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We need to make sure we have our wellies at school!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49A265-A564-4A7C-A473-F6647B7A6F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76" t="18479" r="3193" b="8839"/>
          <a:stretch/>
        </p:blipFill>
        <p:spPr>
          <a:xfrm>
            <a:off x="2693670" y="1729997"/>
            <a:ext cx="3756660" cy="2666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D6C3C0-1F82-4505-8A61-8D3E8CBCA7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32" t="21651" r="15332" b="12783"/>
          <a:stretch/>
        </p:blipFill>
        <p:spPr>
          <a:xfrm>
            <a:off x="6567811" y="1667116"/>
            <a:ext cx="2284201" cy="288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E3BACE-79F1-4E6E-A01E-FA496B7F0B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001" t="15674" r="22001" b="20600"/>
          <a:stretch/>
        </p:blipFill>
        <p:spPr>
          <a:xfrm>
            <a:off x="248339" y="1664488"/>
            <a:ext cx="228723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77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97363" y="1612801"/>
            <a:ext cx="7772400" cy="782207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Lunches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107" y="2450372"/>
            <a:ext cx="4536504" cy="1187394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Packed Lunch (from home)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Cooked Lunch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1267224" y="3595226"/>
            <a:ext cx="7772400" cy="8801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Drinks 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49107" y="4558770"/>
            <a:ext cx="3848472" cy="1187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Water bottle  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Milk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E7014B-CF82-4775-843F-8FE851B9932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57733E-C3BC-4A74-83B3-55ECF891C5C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group of children sitting at tables&#10;&#10;Description automatically generated with low confidence">
            <a:extLst>
              <a:ext uri="{FF2B5EF4-FFF2-40B4-BE49-F238E27FC236}">
                <a16:creationId xmlns:a16="http://schemas.microsoft.com/office/drawing/2014/main" id="{552B7B4D-FD30-4852-AA22-6B72BA853C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54" y="1963583"/>
            <a:ext cx="3923927" cy="293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87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3294" y="424507"/>
            <a:ext cx="7772400" cy="885159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Universal Free School Meals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625643"/>
            <a:ext cx="8511375" cy="4401431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Gloucestershire schools receive free school meals for all Reception, Year 1 and Year 2 pupils. This is in addition to the free school meals service currently offered to pupils whose parents are in receipt of qualifying benefits.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endParaRPr lang="en-GB" sz="11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If you are in receipt of qualifying benefits, but don’t want your child to receive a meal, you should still register, so that the school receives as much funding as possible from the Government. By registering you could raise an extra £1,300 to help fund valuable support like extra tuition, teaching assistants, after school clubs, music lessons and sports activities.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There is further information in your packs on how to apply online.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BD46E1-00D2-48F0-953F-4DB5EF8DE9E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A67F7A-BEB6-4268-AC9F-6AAAF5F619C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520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260648"/>
            <a:ext cx="7772400" cy="1379750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Medicines in School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0237" y="2060848"/>
            <a:ext cx="6400800" cy="345638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Inhalers: one to be kept in school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Medicines policy</a:t>
            </a:r>
          </a:p>
          <a:p>
            <a:pPr algn="l">
              <a:lnSpc>
                <a:spcPct val="80000"/>
              </a:lnSpc>
            </a:pPr>
            <a:endParaRPr lang="en-GB" dirty="0"/>
          </a:p>
        </p:txBody>
      </p:sp>
      <p:pic>
        <p:nvPicPr>
          <p:cNvPr id="9" name="Picture 4" descr="C:\Users\Sally\AppData\Local\Microsoft\Windows\Temporary Internet Files\Content.IE5\E136MI1D\MC900435484[1].wm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45"/>
          <a:stretch/>
        </p:blipFill>
        <p:spPr bwMode="auto">
          <a:xfrm>
            <a:off x="6082997" y="3025692"/>
            <a:ext cx="1639567" cy="162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038CD-4577-4B4D-B666-3048D34186A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FDB489-8452-4291-A53C-219D36B4ED2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34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1268760"/>
            <a:ext cx="7772400" cy="1115060"/>
          </a:xfrm>
        </p:spPr>
        <p:txBody>
          <a:bodyPr>
            <a:normAutofit fontScale="90000"/>
          </a:bodyPr>
          <a:lstStyle/>
          <a:p>
            <a:r>
              <a:rPr lang="en-GB" sz="7200" dirty="0">
                <a:solidFill>
                  <a:schemeClr val="bg2">
                    <a:lumMod val="25000"/>
                  </a:schemeClr>
                </a:solidFill>
              </a:rPr>
              <a:t>Introductions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708920"/>
            <a:ext cx="9036496" cy="2880319"/>
          </a:xfrm>
        </p:spPr>
        <p:txBody>
          <a:bodyPr>
            <a:normAutofit/>
          </a:bodyPr>
          <a:lstStyle/>
          <a:p>
            <a:r>
              <a:rPr lang="en-GB" altLang="en-US" sz="2800" b="1" dirty="0">
                <a:solidFill>
                  <a:schemeClr val="bg2">
                    <a:lumMod val="25000"/>
                  </a:schemeClr>
                </a:solidFill>
              </a:rPr>
              <a:t>Head Teacher: </a:t>
            </a: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Mr Simon Lockley</a:t>
            </a:r>
          </a:p>
          <a:p>
            <a:r>
              <a:rPr lang="en-GB" altLang="en-US" sz="2800" b="1" dirty="0">
                <a:solidFill>
                  <a:schemeClr val="bg2">
                    <a:lumMod val="25000"/>
                  </a:schemeClr>
                </a:solidFill>
              </a:rPr>
              <a:t>Deputy Head Teacher: </a:t>
            </a: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Mrs Sarah Hathaway</a:t>
            </a:r>
          </a:p>
          <a:p>
            <a:r>
              <a:rPr lang="en-GB" altLang="en-US" sz="2800" b="1" dirty="0">
                <a:solidFill>
                  <a:schemeClr val="bg2">
                    <a:lumMod val="25000"/>
                  </a:schemeClr>
                </a:solidFill>
              </a:rPr>
              <a:t>Inclusion Manager: </a:t>
            </a: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Mrs Bronwen Williams</a:t>
            </a:r>
          </a:p>
          <a:p>
            <a:r>
              <a:rPr lang="en-GB" altLang="en-US" sz="2800" b="1" dirty="0">
                <a:solidFill>
                  <a:schemeClr val="bg2">
                    <a:lumMod val="25000"/>
                  </a:schemeClr>
                </a:solidFill>
              </a:rPr>
              <a:t>EYFS Lead: </a:t>
            </a: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Mrs Catherine Hodgson</a:t>
            </a:r>
          </a:p>
          <a:p>
            <a:r>
              <a:rPr lang="en-GB" sz="2800" b="1" dirty="0">
                <a:solidFill>
                  <a:schemeClr val="bg2">
                    <a:lumMod val="25000"/>
                  </a:schemeClr>
                </a:solidFill>
              </a:rPr>
              <a:t>Child and Family Support Worker: </a:t>
            </a:r>
            <a:r>
              <a:rPr lang="en-GB" sz="2800" dirty="0">
                <a:solidFill>
                  <a:schemeClr val="bg2">
                    <a:lumMod val="25000"/>
                  </a:schemeClr>
                </a:solidFill>
              </a:rPr>
              <a:t>Mrs Ali Stead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DDC3B-2CA9-485D-B308-17724D5458E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B9D608-AB94-4F8D-BE7D-298ACF1609C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79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612" y="260648"/>
            <a:ext cx="7772400" cy="137975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Security  </a:t>
            </a:r>
            <a:br>
              <a:rPr lang="en-GB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Health &amp; Safety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33903" y="1875578"/>
            <a:ext cx="8298537" cy="3808807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Turning circle – is </a:t>
            </a:r>
            <a:r>
              <a:rPr lang="en-GB" altLang="en-US" sz="2600">
                <a:solidFill>
                  <a:schemeClr val="bg2">
                    <a:lumMod val="25000"/>
                  </a:schemeClr>
                </a:solidFill>
              </a:rPr>
              <a:t>a road</a:t>
            </a:r>
            <a:endParaRPr lang="en-GB" altLang="en-US" sz="26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Bicycles and scooters – store in bike shed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Late arrivals – report to office 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Collecting children at the end of the day – come to the class room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Absences: telephone (do not use Reach more Parents) </a:t>
            </a:r>
          </a:p>
          <a:p>
            <a:pPr marL="342900" indent="-342900" algn="l"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Speaking to the teacher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67CB7C-AC10-487A-81A8-06B0147BC08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C53DD-E56C-4E8F-B5D8-6D409613818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8062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612" y="260648"/>
            <a:ext cx="7772400" cy="137975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And Finally…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10375" y="1569494"/>
            <a:ext cx="8833625" cy="4165231"/>
          </a:xfrm>
        </p:spPr>
        <p:txBody>
          <a:bodyPr>
            <a:noAutofit/>
          </a:bodyPr>
          <a:lstStyle/>
          <a:p>
            <a:pPr algn="l">
              <a:lnSpc>
                <a:spcPct val="90000"/>
              </a:lnSpc>
              <a:defRPr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>
              <a:lnSpc>
                <a:spcPct val="90000"/>
              </a:lnSpc>
              <a:defRPr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Book Bag is a gift from The Friends – We will bring these with us on our Home Visits as a gift to the children.  </a:t>
            </a:r>
          </a:p>
          <a:p>
            <a:pPr algn="l">
              <a:lnSpc>
                <a:spcPct val="90000"/>
              </a:lnSpc>
              <a:defRPr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l">
              <a:lnSpc>
                <a:spcPct val="90000"/>
              </a:lnSpc>
              <a:defRPr/>
            </a:pPr>
            <a:r>
              <a:rPr lang="en-GB" altLang="en-US" sz="2400">
                <a:solidFill>
                  <a:schemeClr val="bg2">
                    <a:lumMod val="25000"/>
                  </a:schemeClr>
                </a:solidFill>
              </a:rPr>
              <a:t>In </a:t>
            </a: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Autumn term you will be invited into school to gain an insight into the Reception Curriculum. Date to be confirmed.</a:t>
            </a:r>
          </a:p>
          <a:p>
            <a:pPr marL="342900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D06FA5-0BFA-40A2-90FE-916FCF1A22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481" y="57317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9ABA38-959E-42F6-8452-5E224358984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65939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852" y="3068960"/>
            <a:ext cx="7772400" cy="3135459"/>
          </a:xfrm>
        </p:spPr>
        <p:txBody>
          <a:bodyPr>
            <a:noAutofit/>
          </a:bodyPr>
          <a:lstStyle/>
          <a:p>
            <a:br>
              <a:rPr lang="en-GB" sz="3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4000" b="1" dirty="0">
                <a:solidFill>
                  <a:schemeClr val="bg2">
                    <a:lumMod val="25000"/>
                  </a:schemeClr>
                </a:solidFill>
              </a:rPr>
              <a:t>Any Questions?</a:t>
            </a:r>
            <a:br>
              <a:rPr lang="en-GB" sz="2400" dirty="0"/>
            </a:br>
            <a:br>
              <a:rPr lang="en-GB" sz="32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2000" b="1" dirty="0">
                <a:solidFill>
                  <a:schemeClr val="bg2">
                    <a:lumMod val="25000"/>
                  </a:schemeClr>
                </a:solidFill>
              </a:rPr>
              <a:t>If we do not answer your question tonight, </a:t>
            </a:r>
            <a:br>
              <a:rPr lang="en-GB" sz="20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2000" b="1" dirty="0">
                <a:solidFill>
                  <a:schemeClr val="bg2">
                    <a:lumMod val="25000"/>
                  </a:schemeClr>
                </a:solidFill>
              </a:rPr>
              <a:t>please contact the office:</a:t>
            </a:r>
            <a:br>
              <a:rPr lang="en-GB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Email: </a:t>
            </a:r>
            <a:r>
              <a:rPr lang="en-GB" sz="2400" b="1" dirty="0">
                <a:solidFill>
                  <a:schemeClr val="bg2">
                    <a:lumMod val="25000"/>
                  </a:schemeClr>
                </a:solidFill>
                <a:hlinkClick r:id="rId3"/>
              </a:rPr>
              <a:t>admin@johnmoore.gloucs.sch.uk</a:t>
            </a: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  </a:t>
            </a:r>
            <a:br>
              <a:rPr lang="en-GB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sz="2400" b="1" dirty="0">
                <a:solidFill>
                  <a:schemeClr val="bg2">
                    <a:lumMod val="25000"/>
                  </a:schemeClr>
                </a:solidFill>
              </a:rPr>
              <a:t>Telephone: 01684 291661</a:t>
            </a:r>
            <a:br>
              <a:rPr lang="en-GB" sz="2400" b="1" dirty="0">
                <a:solidFill>
                  <a:schemeClr val="bg2">
                    <a:lumMod val="25000"/>
                  </a:schemeClr>
                </a:solidFill>
              </a:rPr>
            </a:br>
            <a:endParaRPr lang="en-GB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554383" y="1816104"/>
            <a:ext cx="4136504" cy="4165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A29484-11B9-4AAA-9537-838267C720B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B360B4-B2C7-431A-838C-2A076EA2D00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134805-24F7-4636-81BB-0F2EC0AA174E}"/>
              </a:ext>
            </a:extLst>
          </p:cNvPr>
          <p:cNvSpPr txBox="1"/>
          <p:nvPr/>
        </p:nvSpPr>
        <p:spPr>
          <a:xfrm>
            <a:off x="1792189" y="908163"/>
            <a:ext cx="689869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Thank you for joining us.</a:t>
            </a:r>
            <a:b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GB" altLang="en-US" sz="2800" i="1" dirty="0">
                <a:solidFill>
                  <a:schemeClr val="bg2">
                    <a:lumMod val="25000"/>
                  </a:schemeClr>
                </a:solidFill>
              </a:rPr>
              <a:t>We hope that you and your children will enjoy being a part of The John Moore Primary School family over the coming years.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6061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1582" y="692696"/>
            <a:ext cx="6644852" cy="376466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Finch Class</a:t>
            </a:r>
          </a:p>
          <a:p>
            <a:pPr>
              <a:defRPr/>
            </a:pP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Class Teachers:</a:t>
            </a:r>
            <a:r>
              <a:rPr lang="en-GB" altLang="en-US" sz="2500" dirty="0">
                <a:solidFill>
                  <a:schemeClr val="bg2">
                    <a:lumMod val="25000"/>
                  </a:schemeClr>
                </a:solidFill>
              </a:rPr>
              <a:t> Mrs Catherine Hodgson </a:t>
            </a: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Teaching Partner: </a:t>
            </a:r>
            <a:r>
              <a:rPr lang="en-GB" altLang="en-US" sz="2500" dirty="0">
                <a:solidFill>
                  <a:schemeClr val="bg2">
                    <a:lumMod val="25000"/>
                  </a:schemeClr>
                </a:solidFill>
              </a:rPr>
              <a:t>Mrs Jan James</a:t>
            </a:r>
          </a:p>
          <a:p>
            <a:pPr>
              <a:defRPr/>
            </a:pPr>
            <a:endParaRPr lang="en-GB" alt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endParaRPr lang="en-GB" alt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endParaRPr lang="en-GB" altLang="en-US" sz="10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57808" y="-90636"/>
            <a:ext cx="7772400" cy="711324"/>
          </a:xfrm>
        </p:spPr>
        <p:txBody>
          <a:bodyPr>
            <a:normAutofit fontScale="90000"/>
          </a:bodyPr>
          <a:lstStyle/>
          <a:p>
            <a:endParaRPr lang="en-GB" sz="7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19AD6DB-4EF9-41B3-AA11-E218332924BF}"/>
              </a:ext>
            </a:extLst>
          </p:cNvPr>
          <p:cNvSpPr txBox="1">
            <a:spLocks/>
          </p:cNvSpPr>
          <p:nvPr/>
        </p:nvSpPr>
        <p:spPr>
          <a:xfrm>
            <a:off x="-252536" y="2348880"/>
            <a:ext cx="9649072" cy="33843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Hummingbird Class:</a:t>
            </a:r>
          </a:p>
          <a:p>
            <a:pPr>
              <a:defRPr/>
            </a:pP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Class Teacher: </a:t>
            </a:r>
            <a:r>
              <a:rPr lang="en-GB" altLang="en-US" sz="2500" dirty="0">
                <a:solidFill>
                  <a:schemeClr val="bg2">
                    <a:lumMod val="25000"/>
                  </a:schemeClr>
                </a:solidFill>
              </a:rPr>
              <a:t>Mrs Vicky Parker</a:t>
            </a:r>
            <a:endParaRPr lang="en-GB" altLang="en-US" sz="2500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r>
              <a:rPr lang="en-GB" altLang="en-US" sz="2500" b="1" dirty="0">
                <a:solidFill>
                  <a:schemeClr val="bg2">
                    <a:lumMod val="25000"/>
                  </a:schemeClr>
                </a:solidFill>
              </a:rPr>
              <a:t>Teaching Partner: </a:t>
            </a:r>
            <a:r>
              <a:rPr lang="en-GB" altLang="en-US" sz="2500" dirty="0">
                <a:solidFill>
                  <a:schemeClr val="bg2">
                    <a:lumMod val="25000"/>
                  </a:schemeClr>
                </a:solidFill>
              </a:rPr>
              <a:t>Mrs Tracy Moore</a:t>
            </a:r>
          </a:p>
          <a:p>
            <a:pPr>
              <a:defRPr/>
            </a:pPr>
            <a:r>
              <a:rPr lang="en-GB" altLang="en-US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en-US" altLang="en-US" sz="2500" b="1" dirty="0">
                <a:solidFill>
                  <a:schemeClr val="bg2">
                    <a:lumMod val="25000"/>
                  </a:schemeClr>
                </a:solidFill>
              </a:rPr>
              <a:t>Robin Class:</a:t>
            </a:r>
          </a:p>
          <a:p>
            <a:pPr>
              <a:defRPr/>
            </a:pPr>
            <a:r>
              <a:rPr lang="en-US" altLang="en-US" sz="2500" b="1" dirty="0">
                <a:solidFill>
                  <a:schemeClr val="bg2">
                    <a:lumMod val="25000"/>
                  </a:schemeClr>
                </a:solidFill>
              </a:rPr>
              <a:t>Class Teachers: </a:t>
            </a:r>
            <a:r>
              <a:rPr lang="en-US" altLang="en-US" sz="2500" dirty="0">
                <a:solidFill>
                  <a:schemeClr val="bg2">
                    <a:lumMod val="25000"/>
                  </a:schemeClr>
                </a:solidFill>
              </a:rPr>
              <a:t>Miss Fran Hunt</a:t>
            </a:r>
          </a:p>
          <a:p>
            <a:pPr>
              <a:defRPr/>
            </a:pPr>
            <a:r>
              <a:rPr lang="en-US" altLang="en-US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altLang="en-US" sz="2500" b="1" dirty="0">
                <a:solidFill>
                  <a:schemeClr val="bg2">
                    <a:lumMod val="25000"/>
                  </a:schemeClr>
                </a:solidFill>
              </a:rPr>
              <a:t>Teaching Partner: </a:t>
            </a:r>
            <a:r>
              <a:rPr lang="en-US" altLang="en-US" sz="2500" dirty="0">
                <a:solidFill>
                  <a:schemeClr val="bg2">
                    <a:lumMod val="25000"/>
                  </a:schemeClr>
                </a:solidFill>
              </a:rPr>
              <a:t>Mrs Jo Russo</a:t>
            </a:r>
          </a:p>
          <a:p>
            <a:pPr>
              <a:defRPr/>
            </a:pPr>
            <a:endParaRPr lang="en-GB" altLang="en-US" sz="25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defRPr/>
            </a:pPr>
            <a:endParaRPr lang="en-GB" altLang="en-US" sz="2800" dirty="0">
              <a:solidFill>
                <a:srgbClr val="FF0000"/>
              </a:solidFill>
            </a:endParaRPr>
          </a:p>
          <a:p>
            <a:endParaRPr lang="en-GB" sz="31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6A49DB-3E28-405D-AAC1-D9D0CB2F3D9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6E8185-843B-4A28-9A46-6A78EA2E4DB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8279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111458-0C97-49F7-AD3E-A9268ED0E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33" y="2060848"/>
            <a:ext cx="7408333" cy="2304256"/>
          </a:xfrm>
        </p:spPr>
        <p:txBody>
          <a:bodyPr/>
          <a:lstStyle/>
          <a:p>
            <a:pPr algn="ctr"/>
            <a:r>
              <a:rPr lang="en-US" sz="2800" dirty="0"/>
              <a:t>EYFS/Year 1  - 3 mixed classes of 30</a:t>
            </a:r>
          </a:p>
          <a:p>
            <a:pPr algn="ctr"/>
            <a:r>
              <a:rPr lang="en-US" sz="2800" dirty="0"/>
              <a:t>Year 2/Year 3 – 3 mixed classes of 30</a:t>
            </a:r>
          </a:p>
          <a:p>
            <a:pPr algn="ctr"/>
            <a:r>
              <a:rPr lang="en-US" sz="2800" dirty="0"/>
              <a:t>Year 4/Year 5 – 3 mixed classes of 30</a:t>
            </a:r>
          </a:p>
          <a:p>
            <a:pPr algn="ctr"/>
            <a:r>
              <a:rPr lang="en-US" sz="2800" dirty="0"/>
              <a:t>Year 6 – 2 smaller classes of 22/23</a:t>
            </a:r>
          </a:p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83783-BD0B-4B46-9311-667557C2C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75391"/>
            <a:ext cx="1115665" cy="111566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A7CC33-1B28-4FA5-8E68-2BB98A461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School 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03EF1B-B77D-427C-83DC-74CC9D720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6" y="5301208"/>
            <a:ext cx="3761558" cy="8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3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548680"/>
            <a:ext cx="7772400" cy="1296144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Transition visits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7808" y="1882921"/>
            <a:ext cx="7772400" cy="385033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Two sessions in school on </a:t>
            </a:r>
            <a:r>
              <a:rPr lang="en-GB" altLang="en-US" sz="2800" dirty="0">
                <a:solidFill>
                  <a:schemeClr val="tx2"/>
                </a:solidFill>
              </a:rPr>
              <a:t>Wednesday 8</a:t>
            </a:r>
            <a:r>
              <a:rPr lang="en-GB" altLang="en-US" sz="2800" baseline="30000" dirty="0">
                <a:solidFill>
                  <a:schemeClr val="tx2"/>
                </a:solidFill>
              </a:rPr>
              <a:t>th</a:t>
            </a:r>
            <a:r>
              <a:rPr lang="en-GB" altLang="en-US" sz="2800" dirty="0">
                <a:solidFill>
                  <a:schemeClr val="tx2"/>
                </a:solidFill>
              </a:rPr>
              <a:t> July (pm) and Monday 13</a:t>
            </a:r>
            <a:r>
              <a:rPr lang="en-GB" altLang="en-US" sz="2800" baseline="30000" dirty="0">
                <a:solidFill>
                  <a:schemeClr val="tx2"/>
                </a:solidFill>
              </a:rPr>
              <a:t>th</a:t>
            </a:r>
            <a:r>
              <a:rPr lang="en-GB" altLang="en-US" sz="2800" dirty="0">
                <a:solidFill>
                  <a:schemeClr val="tx2"/>
                </a:solidFill>
              </a:rPr>
              <a:t> July (pm</a:t>
            </a:r>
            <a:r>
              <a:rPr lang="en-GB" altLang="en-US" sz="2800">
                <a:solidFill>
                  <a:schemeClr val="tx2"/>
                </a:solidFill>
              </a:rPr>
              <a:t>)</a:t>
            </a:r>
            <a:r>
              <a:rPr lang="en-GB" altLang="en-US" sz="2800">
                <a:solidFill>
                  <a:schemeClr val="bg2">
                    <a:lumMod val="25000"/>
                  </a:schemeClr>
                </a:solidFill>
              </a:rPr>
              <a:t>  1.30-2.30pm </a:t>
            </a:r>
            <a:endParaRPr lang="en-GB" alt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chemeClr val="bg2">
                    <a:lumMod val="25000"/>
                  </a:schemeClr>
                </a:solidFill>
              </a:rPr>
              <a:t>It will provide an opportunity to spend a short amount of time with the teacher and teaching partner in their classroom</a:t>
            </a:r>
          </a:p>
          <a:p>
            <a:pPr algn="l"/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032339-5A97-414D-BB2D-1702C504F6F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3D03C8-64F4-4686-B614-D832B8FCB33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8356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692696"/>
            <a:ext cx="7772400" cy="932947"/>
          </a:xfrm>
        </p:spPr>
        <p:txBody>
          <a:bodyPr>
            <a:normAutofit/>
          </a:bodyPr>
          <a:lstStyle/>
          <a:p>
            <a:r>
              <a:rPr lang="en-GB" sz="4300" b="1" dirty="0">
                <a:solidFill>
                  <a:schemeClr val="bg2">
                    <a:lumMod val="25000"/>
                  </a:schemeClr>
                </a:solidFill>
              </a:rPr>
              <a:t>How the transition is organised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772400" cy="4464496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altLang="en-US" sz="3000" b="1" dirty="0">
                <a:solidFill>
                  <a:schemeClr val="bg2">
                    <a:lumMod val="25000"/>
                  </a:schemeClr>
                </a:solidFill>
              </a:rPr>
              <a:t>Home Visits - 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 afternoon of  2</a:t>
            </a:r>
            <a:r>
              <a:rPr lang="en-GB" altLang="en-US" sz="3000" baseline="30000" dirty="0">
                <a:solidFill>
                  <a:schemeClr val="bg2">
                    <a:lumMod val="25000"/>
                  </a:schemeClr>
                </a:solidFill>
              </a:rPr>
              <a:t>nd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 ,  3</a:t>
            </a:r>
            <a:r>
              <a:rPr lang="en-GB" altLang="en-US" sz="3000" baseline="30000" dirty="0">
                <a:solidFill>
                  <a:schemeClr val="bg2">
                    <a:lumMod val="25000"/>
                  </a:schemeClr>
                </a:solidFill>
              </a:rPr>
              <a:t>rd 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  and 4</a:t>
            </a:r>
            <a:r>
              <a:rPr lang="en-GB" altLang="en-US" sz="3000" baseline="30000" dirty="0">
                <a:solidFill>
                  <a:schemeClr val="bg2">
                    <a:lumMod val="25000"/>
                  </a:schemeClr>
                </a:solidFill>
              </a:rPr>
              <a:t>th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 September. Sign up on the sheet to book your appointment time or phone the office to add your time later.  We will be bringing a gift for your child funded by the Friends of our school. The visit also provides an opportunity to discuss any concerns you may have’.</a:t>
            </a:r>
          </a:p>
          <a:p>
            <a:pPr algn="l"/>
            <a:endParaRPr lang="en-GB" altLang="en-US" sz="30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b="1" dirty="0">
                <a:solidFill>
                  <a:schemeClr val="bg2">
                    <a:lumMod val="25000"/>
                  </a:schemeClr>
                </a:solidFill>
              </a:rPr>
              <a:t>Starting school 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- The children will be into two groups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Why staggered?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Mornings or afternoons </a:t>
            </a:r>
            <a:r>
              <a:rPr lang="en-GB" altLang="en-US" sz="3000" i="1" dirty="0">
                <a:solidFill>
                  <a:schemeClr val="bg2">
                    <a:lumMod val="25000"/>
                  </a:schemeClr>
                </a:solidFill>
              </a:rPr>
              <a:t>(then switch)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Morning (with the whole class)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Morning + lunch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Full time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231F0-0DCD-432D-9BB6-23A067E063B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2E399F-1022-453B-9BA0-80EA716CFE9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73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004955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First day routines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516" y="1960343"/>
            <a:ext cx="8312968" cy="3456384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Arrive 7</a:t>
            </a:r>
            <a:r>
              <a:rPr lang="en-GB" altLang="en-US" sz="3000" baseline="30000" dirty="0">
                <a:solidFill>
                  <a:schemeClr val="bg2">
                    <a:lumMod val="25000"/>
                  </a:schemeClr>
                </a:solidFill>
              </a:rPr>
              <a:t>th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 September between 8:30-8.40am or 1:00pm</a:t>
            </a:r>
            <a:r>
              <a:rPr lang="en-GB" altLang="en-US" sz="3000" i="1" dirty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Find their peg and drawer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Bring snacks into the classroom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Bring water bottle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Bring book bag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3000" dirty="0">
                <a:solidFill>
                  <a:schemeClr val="bg2">
                    <a:lumMod val="25000"/>
                  </a:schemeClr>
                </a:solidFill>
              </a:rPr>
              <a:t>Unsettled children – please feel free to call us to check they have settled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altLang="en-US" sz="30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20D030-8A37-4C2D-9CD7-AB7B888A9B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E0A158-B4F8-4914-BAF4-6CC8547CB54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006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4913" y="162627"/>
            <a:ext cx="7772400" cy="1123408"/>
          </a:xfrm>
        </p:spPr>
        <p:txBody>
          <a:bodyPr/>
          <a:lstStyle/>
          <a:p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Activities to do at home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52400" y="1889464"/>
            <a:ext cx="4096544" cy="384379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Put coat on &amp; do it up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Turn clothes the right way round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Recognise name on clothing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Dress without help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Manage in the toilet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Wash hands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Make his/her needs known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161455" y="1889463"/>
            <a:ext cx="4096544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Tidy toys away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Not necessary to write their name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76499027-54D6-4AAA-AC89-E9B218651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3" t="22772" r="51532" b="11386"/>
          <a:stretch>
            <a:fillRect/>
          </a:stretch>
        </p:blipFill>
        <p:spPr bwMode="auto">
          <a:xfrm>
            <a:off x="6147591" y="2852931"/>
            <a:ext cx="216565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2CC66A-5726-421A-ABAF-10AC2764931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C3585A-93A0-4195-A3F9-CC72F805983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2169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754" y="2060847"/>
            <a:ext cx="7772400" cy="3060049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Foundation Stage toilets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Make sure that the children can use the toilet without help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Spare pants &amp; socks in book bag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Encourage children to tell us if they have a problem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600" dirty="0">
                <a:solidFill>
                  <a:schemeClr val="bg2">
                    <a:lumMod val="25000"/>
                  </a:schemeClr>
                </a:solidFill>
              </a:rPr>
              <a:t>Ask to go...they will be allowed to go at any time!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7808" y="423780"/>
            <a:ext cx="7772400" cy="1780108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>
                <a:solidFill>
                  <a:schemeClr val="bg2">
                    <a:lumMod val="25000"/>
                  </a:schemeClr>
                </a:solidFill>
              </a:rPr>
              <a:t>Toilets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E92690-40D8-4A82-96EA-822176C8D7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837" y="5699141"/>
            <a:ext cx="3756660" cy="880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99FFDE-9A3F-4D31-A9AE-ADA90A202B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06" y="510583"/>
            <a:ext cx="1115060" cy="1115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9034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4201</TotalTime>
  <Words>1099</Words>
  <Application>Microsoft Office PowerPoint</Application>
  <PresentationFormat>On-screen Show (4:3)</PresentationFormat>
  <Paragraphs>170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Candara</vt:lpstr>
      <vt:lpstr>SassoonPrimaryInfant</vt:lpstr>
      <vt:lpstr>Symbol</vt:lpstr>
      <vt:lpstr>Waveform</vt:lpstr>
      <vt:lpstr>Welcome</vt:lpstr>
      <vt:lpstr>Introductions</vt:lpstr>
      <vt:lpstr>PowerPoint Presentation</vt:lpstr>
      <vt:lpstr>School Structure</vt:lpstr>
      <vt:lpstr>Transition visits</vt:lpstr>
      <vt:lpstr>How the transition is organised</vt:lpstr>
      <vt:lpstr>First day routines</vt:lpstr>
      <vt:lpstr>Activities to do at home</vt:lpstr>
      <vt:lpstr>Toilets</vt:lpstr>
      <vt:lpstr> Early Years Foundation Stage Curriculum</vt:lpstr>
      <vt:lpstr>Assessment</vt:lpstr>
      <vt:lpstr>A day in Reception…</vt:lpstr>
      <vt:lpstr>A day in Reception…</vt:lpstr>
      <vt:lpstr>Uniform</vt:lpstr>
      <vt:lpstr>PE kit</vt:lpstr>
      <vt:lpstr>Outdoor Learning</vt:lpstr>
      <vt:lpstr>Lunches </vt:lpstr>
      <vt:lpstr>Universal Free School Meals </vt:lpstr>
      <vt:lpstr>Medicines in School</vt:lpstr>
      <vt:lpstr>Security   Health &amp; Safety</vt:lpstr>
      <vt:lpstr>And Finally… </vt:lpstr>
      <vt:lpstr> Any Questions?  If we do not answer your question tonight,  please contact the office: Email: admin@johnmoore.gloucs.sch.uk   Telephone: 01684 291661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Vicky Thomas</cp:lastModifiedBy>
  <cp:revision>215</cp:revision>
  <cp:lastPrinted>2025-06-02T13:29:20Z</cp:lastPrinted>
  <dcterms:created xsi:type="dcterms:W3CDTF">2018-05-17T18:49:14Z</dcterms:created>
  <dcterms:modified xsi:type="dcterms:W3CDTF">2026-07-09T11:41:35Z</dcterms:modified>
</cp:coreProperties>
</file>